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5pPr>
    <a:lvl6pPr marL="15875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6pPr>
    <a:lvl7pPr marL="18161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7pPr>
    <a:lvl8pPr marL="20447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8pPr>
    <a:lvl9pPr marL="2273300" marR="0" indent="-444500" algn="l" defTabSz="821530" rtl="0" fontAlgn="auto" latinLnBrk="0" hangingPunct="0">
      <a:lnSpc>
        <a:spcPct val="130000"/>
      </a:lnSpc>
      <a:spcBef>
        <a:spcPts val="3000"/>
      </a:spcBef>
      <a:spcAft>
        <a:spcPts val="0"/>
      </a:spcAft>
      <a:buClrTx/>
      <a:buSzPct val="75000"/>
      <a:buFontTx/>
      <a:buChar char="•"/>
      <a:tabLst/>
      <a:defRPr b="0" baseline="0" cap="none" i="0" spc="0" strike="noStrike" sz="3600" u="none" kumimoji="0" normalizeH="0">
        <a:ln>
          <a:noFill/>
        </a:ln>
        <a:solidFill>
          <a:srgbClr val="09182D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DFF"/>
          </a:solidFill>
        </a:fill>
      </a:tcStyle>
    </a:wholeTbl>
    <a:band2H>
      <a:tcTxStyle b="def" i="def"/>
      <a:tcStyle>
        <a:tcBdr/>
        <a:fill>
          <a:solidFill>
            <a:srgbClr val="E6F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BCB"/>
          </a:solidFill>
        </a:fill>
      </a:tcStyle>
    </a:wholeTbl>
    <a:band2H>
      <a:tcTxStyle b="def" i="def"/>
      <a:tcStyle>
        <a:tcBdr/>
        <a:fill>
          <a:solidFill>
            <a:srgbClr val="FFEE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 b="def" i="def"/>
      <a:tcStyle>
        <a:tcBdr/>
        <a:fill>
          <a:solidFill>
            <a:srgbClr val="E6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9182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solidFill>
            <a:srgbClr val="09182D">
              <a:alpha val="20000"/>
            </a:srgbClr>
          </a:solidFill>
        </a:fill>
      </a:tcStyle>
    </a:firstCol>
    <a:la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50800" cap="flat">
              <a:solidFill>
                <a:srgbClr val="09182D"/>
              </a:solidFill>
              <a:prstDash val="solid"/>
              <a:round/>
            </a:ln>
          </a:top>
          <a:bottom>
            <a:ln w="127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9182D"/>
        </a:fontRef>
        <a:srgbClr val="09182D"/>
      </a:tcTxStyle>
      <a:tcStyle>
        <a:tcBdr>
          <a:left>
            <a:ln w="12700" cap="flat">
              <a:solidFill>
                <a:srgbClr val="09182D"/>
              </a:solidFill>
              <a:prstDash val="solid"/>
              <a:round/>
            </a:ln>
          </a:left>
          <a:right>
            <a:ln w="12700" cap="flat">
              <a:solidFill>
                <a:srgbClr val="09182D"/>
              </a:solidFill>
              <a:prstDash val="solid"/>
              <a:round/>
            </a:ln>
          </a:right>
          <a:top>
            <a:ln w="12700" cap="flat">
              <a:solidFill>
                <a:srgbClr val="09182D"/>
              </a:solidFill>
              <a:prstDash val="solid"/>
              <a:round/>
            </a:ln>
          </a:top>
          <a:bottom>
            <a:ln w="25400" cap="flat">
              <a:solidFill>
                <a:srgbClr val="09182D"/>
              </a:solidFill>
              <a:prstDash val="solid"/>
              <a:round/>
            </a:ln>
          </a:bottom>
          <a:insideH>
            <a:ln w="12700" cap="flat">
              <a:solidFill>
                <a:srgbClr val="09182D"/>
              </a:solidFill>
              <a:prstDash val="solid"/>
              <a:round/>
            </a:ln>
          </a:insideH>
          <a:insideV>
            <a:ln w="12700" cap="flat">
              <a:solidFill>
                <a:srgbClr val="09182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48576"/>
          <c:y val="0.0425047"/>
          <c:w val="0.898689"/>
          <c:h val="0.8874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1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</c:strCache>
            </c:strRef>
          </c:cat>
          <c:val>
            <c:numRef>
              <c:f>Sheet1!$B$2:$K$2</c:f>
              <c:numCache>
                <c:ptCount val="4"/>
                <c:pt idx="0">
                  <c:v>48000.000000</c:v>
                </c:pt>
                <c:pt idx="1">
                  <c:v>1000600.000000</c:v>
                </c:pt>
                <c:pt idx="2">
                  <c:v>2630000.000000</c:v>
                </c:pt>
                <c:pt idx="3">
                  <c:v>767000.000000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chemeClr val="accent2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9182D"/>
                    </a:solidFill>
                    <a:latin typeface="Helvetica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Sheet1!$B$1:$K$1</c:f>
              <c:strCache>
                <c:ptCount val="10"/>
                <c:pt idx="0">
                  <c:v>2016</c:v>
                </c:pt>
                <c:pt idx="1">
                  <c:v>20178</c:v>
                </c:pt>
                <c:pt idx="2">
                  <c:v>2017</c:v>
                </c:pt>
                <c:pt idx="3">
                  <c:v>Four</c:v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</c:strCache>
            </c:strRef>
          </c:cat>
          <c:val>
            <c:numRef>
              <c:f>Sheet1!$B$3:$K$3</c:f>
              <c:numCache>
                <c:ptCount val="4"/>
                <c:pt idx="0">
                  <c:v>48000.000000</c:v>
                </c:pt>
                <c:pt idx="1">
                  <c:v>55000.000000</c:v>
                </c:pt>
                <c:pt idx="2">
                  <c:v>44000.000000</c:v>
                </c:pt>
                <c:pt idx="3">
                  <c:v>44000.000000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28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numFmt formatCode="0" sourceLinked="0"/>
        <c:majorTickMark val="none"/>
        <c:minorTickMark val="none"/>
        <c:tickLblPos val="high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28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8" name="Shape 6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Cov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/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3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3" spcCol="552576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(no line) + Body NEG">
    <p:bg>
      <p:bgPr>
        <a:solidFill>
          <a:srgbClr val="091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/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hape 17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(no line) + Body BLUE">
    <p:bg>
      <p:bgPr>
        <a:solidFill>
          <a:srgbClr val="29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 txBox="1"/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3" name="Body Level One…"/>
          <p:cNvSpPr txBox="1"/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(no line) + Body Turqoise">
    <p:bg>
      <p:bgPr>
        <a:solidFill>
          <a:srgbClr val="2DD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/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9" name="Body Level One…"/>
          <p:cNvSpPr txBox="1"/>
          <p:nvPr>
            <p:ph type="body" idx="1"/>
          </p:nvPr>
        </p:nvSpPr>
        <p:spPr>
          <a:xfrm>
            <a:off x="1140452" y="4070010"/>
            <a:ext cx="22103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821530">
              <a:lnSpc>
                <a:spcPct val="130000"/>
              </a:lnSpc>
              <a:spcBef>
                <a:spcPts val="3000"/>
              </a:spcBef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hape 21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ody Level One…"/>
          <p:cNvSpPr txBox="1"/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hape 225"/>
          <p:cNvSpPr/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22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itle Text"/>
          <p:cNvSpPr txBox="1"/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+ Pic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pic" idx="13"/>
          </p:nvPr>
        </p:nvSpPr>
        <p:spPr>
          <a:xfrm>
            <a:off x="14606733" y="0"/>
            <a:ext cx="9775154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7" name="Shape 237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6" name="Shape 24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48" name="Body Level One…"/>
          <p:cNvSpPr txBox="1"/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itle Text"/>
          <p:cNvSpPr txBox="1"/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+ Pic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ody Level One…"/>
          <p:cNvSpPr txBox="1"/>
          <p:nvPr>
            <p:ph type="body" sz="half" idx="1"/>
          </p:nvPr>
        </p:nvSpPr>
        <p:spPr>
          <a:xfrm>
            <a:off x="1140452" y="4070010"/>
            <a:ext cx="123494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hape 260"/>
          <p:cNvSpPr/>
          <p:nvPr>
            <p:ph type="pic" sz="half" idx="13"/>
          </p:nvPr>
        </p:nvSpPr>
        <p:spPr>
          <a:xfrm>
            <a:off x="16255581" y="0"/>
            <a:ext cx="81286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itle Text"/>
          <p:cNvSpPr txBox="1"/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+ Pic (1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/>
          <p:nvPr>
            <p:ph type="body" idx="1"/>
          </p:nvPr>
        </p:nvSpPr>
        <p:spPr>
          <a:xfrm>
            <a:off x="1140452" y="4070010"/>
            <a:ext cx="16007096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Shape 272"/>
          <p:cNvSpPr/>
          <p:nvPr>
            <p:ph type="pic" sz="half" idx="13"/>
          </p:nvPr>
        </p:nvSpPr>
        <p:spPr>
          <a:xfrm>
            <a:off x="18289060" y="0"/>
            <a:ext cx="6092828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27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itle Text"/>
          <p:cNvSpPr txBox="1"/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 + 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pic" idx="13"/>
          </p:nvPr>
        </p:nvSpPr>
        <p:spPr>
          <a:xfrm>
            <a:off x="0" y="0"/>
            <a:ext cx="12192003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4" name="Body Level One…"/>
          <p:cNvSpPr txBox="1"/>
          <p:nvPr>
            <p:ph type="body" sz="half" idx="1"/>
          </p:nvPr>
        </p:nvSpPr>
        <p:spPr>
          <a:xfrm>
            <a:off x="13334522" y="4066271"/>
            <a:ext cx="9906958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58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itle Text"/>
          <p:cNvSpPr txBox="1"/>
          <p:nvPr>
            <p:ph type="title"/>
          </p:nvPr>
        </p:nvSpPr>
        <p:spPr>
          <a:xfrm>
            <a:off x="13338922" y="1148046"/>
            <a:ext cx="9910855" cy="1143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 + Title + Body (2/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00" name="Shape 300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01" name="Shape 301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02" name="Shape 302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05" name="Shape 305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06" name="Shape 306"/>
          <p:cNvSpPr/>
          <p:nvPr>
            <p:ph type="pic" idx="13"/>
          </p:nvPr>
        </p:nvSpPr>
        <p:spPr>
          <a:xfrm>
            <a:off x="-27514" y="-2"/>
            <a:ext cx="9756263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7" name="Body Level One…"/>
          <p:cNvSpPr txBox="1"/>
          <p:nvPr>
            <p:ph type="body" sz="half" idx="1"/>
          </p:nvPr>
        </p:nvSpPr>
        <p:spPr>
          <a:xfrm>
            <a:off x="10896600" y="4066271"/>
            <a:ext cx="12344401" cy="8509841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7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Title Text"/>
          <p:cNvSpPr txBox="1"/>
          <p:nvPr>
            <p:ph type="title"/>
          </p:nvPr>
        </p:nvSpPr>
        <p:spPr>
          <a:xfrm>
            <a:off x="10901001" y="1148046"/>
            <a:ext cx="12335599" cy="1143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ck">
    <p:bg>
      <p:bgPr>
        <a:solidFill>
          <a:srgbClr val="0D1E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/>
          <p:nvPr>
            <p:ph type="body" sz="half" idx="1"/>
          </p:nvPr>
        </p:nvSpPr>
        <p:spPr>
          <a:xfrm>
            <a:off x="12191999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/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pPr/>
            <a:r>
              <a:t>1. </a:t>
            </a:r>
          </a:p>
        </p:txBody>
      </p:sp>
      <p:sp>
        <p:nvSpPr>
          <p:cNvPr id="319" name="Body Level One…"/>
          <p:cNvSpPr txBox="1"/>
          <p:nvPr>
            <p:ph type="body" sz="quarter" idx="1"/>
          </p:nvPr>
        </p:nvSpPr>
        <p:spPr>
          <a:xfrm>
            <a:off x="114658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Shape 320"/>
          <p:cNvSpPr/>
          <p:nvPr>
            <p:ph type="pic" sz="quarter" idx="13"/>
          </p:nvPr>
        </p:nvSpPr>
        <p:spPr>
          <a:xfrm>
            <a:off x="1146579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4"/>
          </p:nvPr>
        </p:nvSpPr>
        <p:spPr>
          <a:xfrm>
            <a:off x="8890000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b="1" sz="30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2" name="Shape 322"/>
          <p:cNvSpPr/>
          <p:nvPr>
            <p:ph type="pic" sz="quarter" idx="15"/>
          </p:nvPr>
        </p:nvSpPr>
        <p:spPr>
          <a:xfrm>
            <a:off x="8890000" y="3043185"/>
            <a:ext cx="6609360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6"/>
          </p:nvPr>
        </p:nvSpPr>
        <p:spPr>
          <a:xfrm>
            <a:off x="16635246" y="10035506"/>
            <a:ext cx="6609558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b="1" sz="30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4" name="Shape 324"/>
          <p:cNvSpPr/>
          <p:nvPr>
            <p:ph type="pic" sz="quarter" idx="17"/>
          </p:nvPr>
        </p:nvSpPr>
        <p:spPr>
          <a:xfrm>
            <a:off x="16635246" y="3043185"/>
            <a:ext cx="6609361" cy="66040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2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lide Number"/>
          <p:cNvSpPr txBox="1"/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pPr/>
            <a:r>
              <a:t>1. </a:t>
            </a:r>
          </a:p>
        </p:txBody>
      </p:sp>
      <p:sp>
        <p:nvSpPr>
          <p:cNvPr id="336" name="Body Level One…"/>
          <p:cNvSpPr txBox="1"/>
          <p:nvPr>
            <p:ph type="body" sz="quarter" idx="1"/>
          </p:nvPr>
        </p:nvSpPr>
        <p:spPr>
          <a:xfrm>
            <a:off x="114658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hape 337"/>
          <p:cNvSpPr/>
          <p:nvPr>
            <p:ph type="pic" sz="quarter" idx="13"/>
          </p:nvPr>
        </p:nvSpPr>
        <p:spPr>
          <a:xfrm>
            <a:off x="1146580" y="3043185"/>
            <a:ext cx="47625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8" name="Shape 338"/>
          <p:cNvSpPr/>
          <p:nvPr>
            <p:ph type="body" sz="quarter" idx="14"/>
          </p:nvPr>
        </p:nvSpPr>
        <p:spPr>
          <a:xfrm>
            <a:off x="6915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b="1" sz="30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9" name="Shape 339"/>
          <p:cNvSpPr/>
          <p:nvPr>
            <p:ph type="pic" sz="quarter" idx="15"/>
          </p:nvPr>
        </p:nvSpPr>
        <p:spPr>
          <a:xfrm>
            <a:off x="6915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6"/>
          </p:nvPr>
        </p:nvSpPr>
        <p:spPr>
          <a:xfrm>
            <a:off x="1270000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b="1" sz="30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1" name="Shape 341"/>
          <p:cNvSpPr/>
          <p:nvPr>
            <p:ph type="pic" sz="quarter" idx="17"/>
          </p:nvPr>
        </p:nvSpPr>
        <p:spPr>
          <a:xfrm>
            <a:off x="1270000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8"/>
          </p:nvPr>
        </p:nvSpPr>
        <p:spPr>
          <a:xfrm>
            <a:off x="18472150" y="8186686"/>
            <a:ext cx="4760034" cy="291719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b="1" sz="30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3" name="Shape 343"/>
          <p:cNvSpPr/>
          <p:nvPr>
            <p:ph type="pic" sz="quarter" idx="19"/>
          </p:nvPr>
        </p:nvSpPr>
        <p:spPr>
          <a:xfrm>
            <a:off x="18472150" y="3043185"/>
            <a:ext cx="4762500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4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lide Number"/>
          <p:cNvSpPr txBox="1"/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</a:defRPr>
            </a:lvl1pPr>
          </a:lstStyle>
          <a:p>
            <a:pPr/>
            <a:r>
              <a:t>1. </a:t>
            </a:r>
          </a:p>
        </p:txBody>
      </p:sp>
      <p:sp>
        <p:nvSpPr>
          <p:cNvPr id="355" name="Body Level One…"/>
          <p:cNvSpPr txBox="1"/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" name="Shape 356"/>
          <p:cNvSpPr/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b="1" sz="30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8" name="Shape 358"/>
          <p:cNvSpPr/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9" name="Shape 359"/>
          <p:cNvSpPr/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b="1" sz="30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0" name="Shape 360"/>
          <p:cNvSpPr/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b="1" sz="30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2" name="Shape 362"/>
          <p:cNvSpPr/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defRPr b="1" sz="30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4" name="Shape 364"/>
          <p:cNvSpPr/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36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itle Text"/>
          <p:cNvSpPr txBox="1"/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lide Number"/>
          <p:cNvSpPr txBox="1"/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lide Number"/>
          <p:cNvSpPr txBox="1"/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PECIAL -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679813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2455821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8113506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136917" y="8168426"/>
            <a:ext cx="5127495" cy="412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/>
          <a:p>
            <a:pPr>
              <a:spcBef>
                <a:spcPts val="2000"/>
              </a:spcBef>
              <a:defRPr b="1"/>
            </a:pPr>
            <a:r>
              <a:t>Title</a:t>
            </a:r>
          </a:p>
          <a:p>
            <a:pPr>
              <a:spcBef>
                <a:spcPts val="2000"/>
              </a:spcBef>
            </a:pPr>
            <a:r>
              <a:t>Lorem ipsum dolor sit amet ipsum</a:t>
            </a:r>
          </a:p>
        </p:txBody>
      </p:sp>
      <p:pic>
        <p:nvPicPr>
          <p:cNvPr id="387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/>
          <p:nvPr>
            <p:ph type="title"/>
          </p:nvPr>
        </p:nvSpPr>
        <p:spPr>
          <a:xfrm>
            <a:off x="1191252" y="1109946"/>
            <a:ext cx="15609095" cy="142472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lide Number"/>
          <p:cNvSpPr txBox="1"/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PECIAL - Ic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lide Number"/>
          <p:cNvSpPr txBox="1"/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PECIAL -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lide Number"/>
          <p:cNvSpPr txBox="1"/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PECIAL - 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grpSp>
        <p:nvGrpSpPr>
          <p:cNvPr id="421" name="Shape 419"/>
          <p:cNvGrpSpPr/>
          <p:nvPr/>
        </p:nvGrpSpPr>
        <p:grpSpPr>
          <a:xfrm>
            <a:off x="3933283" y="4165239"/>
            <a:ext cx="19310264" cy="1746540"/>
            <a:chOff x="0" y="0"/>
            <a:chExt cx="19310263" cy="1746538"/>
          </a:xfrm>
        </p:grpSpPr>
        <p:sp>
          <p:nvSpPr>
            <p:cNvPr id="419" name="Arrow"/>
            <p:cNvSpPr/>
            <p:nvPr/>
          </p:nvSpPr>
          <p:spPr>
            <a:xfrm>
              <a:off x="0" y="0"/>
              <a:ext cx="19310264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61"/>
            <p:cNvSpPr txBox="1"/>
            <p:nvPr/>
          </p:nvSpPr>
          <p:spPr>
            <a:xfrm>
              <a:off x="0" y="293831"/>
              <a:ext cx="18717936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61</a:t>
              </a:r>
            </a:p>
          </p:txBody>
        </p:sp>
      </p:grpSp>
      <p:sp>
        <p:nvSpPr>
          <p:cNvPr id="422" name="Shape 420"/>
          <p:cNvSpPr txBox="1"/>
          <p:nvPr/>
        </p:nvSpPr>
        <p:spPr>
          <a:xfrm>
            <a:off x="1140452" y="8976810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pPr/>
            <a:r>
              <a:t>2011</a:t>
            </a:r>
          </a:p>
        </p:txBody>
      </p:sp>
      <p:grpSp>
        <p:nvGrpSpPr>
          <p:cNvPr id="425" name="Shape 421"/>
          <p:cNvGrpSpPr/>
          <p:nvPr/>
        </p:nvGrpSpPr>
        <p:grpSpPr>
          <a:xfrm>
            <a:off x="3933283" y="8611541"/>
            <a:ext cx="7857150" cy="1746539"/>
            <a:chOff x="0" y="0"/>
            <a:chExt cx="7857149" cy="1746538"/>
          </a:xfrm>
        </p:grpSpPr>
        <p:sp>
          <p:nvSpPr>
            <p:cNvPr id="423" name="Arrow"/>
            <p:cNvSpPr/>
            <p:nvPr/>
          </p:nvSpPr>
          <p:spPr>
            <a:xfrm>
              <a:off x="0" y="0"/>
              <a:ext cx="7857150" cy="1746539"/>
            </a:xfrm>
            <a:prstGeom prst="rightArrow">
              <a:avLst>
                <a:gd name="adj1" fmla="val 97472"/>
                <a:gd name="adj2" fmla="val 34794"/>
              </a:avLst>
            </a:prstGeom>
            <a:solidFill>
              <a:srgbClr val="10EAAA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4" name="18"/>
            <p:cNvSpPr txBox="1"/>
            <p:nvPr/>
          </p:nvSpPr>
          <p:spPr>
            <a:xfrm>
              <a:off x="0" y="293831"/>
              <a:ext cx="7264821" cy="1158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indent="635000" defTabSz="825500">
                <a:lnSpc>
                  <a:spcPct val="120000"/>
                </a:lnSpc>
                <a:spcBef>
                  <a:spcPts val="4000"/>
                </a:spcBef>
                <a:defRPr sz="6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18</a:t>
              </a:r>
            </a:p>
          </p:txBody>
        </p:sp>
      </p:grpSp>
      <p:sp>
        <p:nvSpPr>
          <p:cNvPr id="426" name="Shape 422"/>
          <p:cNvSpPr txBox="1"/>
          <p:nvPr/>
        </p:nvSpPr>
        <p:spPr>
          <a:xfrm>
            <a:off x="1064408" y="11902107"/>
            <a:ext cx="4297833" cy="68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Source: Somewhere</a:t>
            </a:r>
          </a:p>
        </p:txBody>
      </p:sp>
      <p:sp>
        <p:nvSpPr>
          <p:cNvPr id="427" name="Shape 423"/>
          <p:cNvSpPr txBox="1"/>
          <p:nvPr/>
        </p:nvSpPr>
        <p:spPr>
          <a:xfrm>
            <a:off x="1140452" y="4530509"/>
            <a:ext cx="279283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25500">
              <a:lnSpc>
                <a:spcPct val="120000"/>
              </a:lnSpc>
              <a:spcBef>
                <a:spcPts val="4000"/>
              </a:spcBef>
              <a:defRPr sz="6700"/>
            </a:lvl1pPr>
          </a:lstStyle>
          <a:p>
            <a:pPr/>
            <a:r>
              <a:t>1958</a:t>
            </a:r>
          </a:p>
        </p:txBody>
      </p:sp>
      <p:sp>
        <p:nvSpPr>
          <p:cNvPr id="428" name="Shape 425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defRPr b="1" sz="4600">
                <a:solidFill>
                  <a:srgbClr val="2971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PECIAL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4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39" name="Shape 435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0" name="Shape 436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1" name="Shape 437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2" name="Shape 438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3" name="Shape 439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4" name="Shape 440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5" name="Shape 441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6" name="Shape 442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7" name="Shape 443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8" name="Shape 444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9" name="Shape 445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50" name="Shape 446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51" name="Shape 447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52" name="Shape 448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graphicFrame>
        <p:nvGraphicFramePr>
          <p:cNvPr id="453" name="Chart 449"/>
          <p:cNvGraphicFramePr/>
          <p:nvPr/>
        </p:nvGraphicFramePr>
        <p:xfrm>
          <a:off x="3633962" y="2863707"/>
          <a:ext cx="19162573" cy="1015887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454" name="Shape 451"/>
          <p:cNvSpPr txBox="1"/>
          <p:nvPr/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defRPr b="1" sz="4600">
                <a:solidFill>
                  <a:srgbClr val="2971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5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5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6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7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8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9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Body Level One…"/>
          <p:cNvSpPr txBox="1"/>
          <p:nvPr>
            <p:ph type="body" idx="1"/>
          </p:nvPr>
        </p:nvSpPr>
        <p:spPr>
          <a:xfrm>
            <a:off x="1140453" y="4070011"/>
            <a:ext cx="22103093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2" name="Title Text"/>
          <p:cNvSpPr txBox="1"/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Number"/>
          <p:cNvSpPr txBox="1"/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6" name="Shape 4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7" name="Shape 4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8" name="Shape 4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9" name="Shape 4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1" name="Shape 5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1143000" y="5721293"/>
            <a:ext cx="15112999" cy="4565709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821531">
              <a:lnSpc>
                <a:spcPct val="120000"/>
              </a:lnSpc>
              <a:defRPr b="0" spc="-195" sz="9800">
                <a:solidFill>
                  <a:srgbClr val="09182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Body Level One…"/>
          <p:cNvSpPr txBox="1"/>
          <p:nvPr>
            <p:ph type="body" sz="half" idx="1"/>
          </p:nvPr>
        </p:nvSpPr>
        <p:spPr>
          <a:xfrm>
            <a:off x="0" y="6858000"/>
            <a:ext cx="12192003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lide Number"/>
          <p:cNvSpPr txBox="1"/>
          <p:nvPr>
            <p:ph type="sldNum" sz="quarter" idx="2"/>
          </p:nvPr>
        </p:nvSpPr>
        <p:spPr>
          <a:xfrm>
            <a:off x="11935768" y="13010554"/>
            <a:ext cx="494605" cy="511175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91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92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93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94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95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49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 Level One…"/>
          <p:cNvSpPr txBox="1"/>
          <p:nvPr>
            <p:ph type="body" idx="1"/>
          </p:nvPr>
        </p:nvSpPr>
        <p:spPr>
          <a:xfrm>
            <a:off x="1140453" y="4070011"/>
            <a:ext cx="17147548" cy="8509841"/>
          </a:xfrm>
          <a:prstGeom prst="rect">
            <a:avLst/>
          </a:prstGeom>
        </p:spPr>
        <p:txBody>
          <a:bodyPr lIns="71437" tIns="71437" rIns="71437" bIns="71437"/>
          <a:lstStyle>
            <a:lvl1pPr>
              <a:defRPr sz="6700"/>
            </a:lvl1pPr>
            <a:lvl2pPr indent="444500">
              <a:defRPr sz="6700"/>
            </a:lvl2pPr>
            <a:lvl3pPr indent="889000">
              <a:defRPr sz="6700"/>
            </a:lvl3pPr>
            <a:lvl4pPr indent="1333500">
              <a:defRPr sz="6700"/>
            </a:lvl4pPr>
            <a:lvl5pPr indent="1778000">
              <a:defRPr sz="6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</a:p>
        </p:txBody>
      </p:sp>
      <p:sp>
        <p:nvSpPr>
          <p:cNvPr id="509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</a:p>
        </p:txBody>
      </p:sp>
      <p:sp>
        <p:nvSpPr>
          <p:cNvPr id="510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</a:p>
        </p:txBody>
      </p:sp>
      <p:sp>
        <p:nvSpPr>
          <p:cNvPr id="511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</a:p>
        </p:txBody>
      </p:sp>
      <p:sp>
        <p:nvSpPr>
          <p:cNvPr id="512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</a:p>
        </p:txBody>
      </p:sp>
      <p:sp>
        <p:nvSpPr>
          <p:cNvPr id="513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</a:defRPr>
            </a:pPr>
          </a:p>
        </p:txBody>
      </p:sp>
      <p:pic>
        <p:nvPicPr>
          <p:cNvPr id="5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Title Text"/>
          <p:cNvSpPr txBox="1"/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Slide Number"/>
          <p:cNvSpPr txBox="1"/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Body Level One…"/>
          <p:cNvSpPr txBox="1"/>
          <p:nvPr>
            <p:ph type="body" sz="half" idx="1"/>
          </p:nvPr>
        </p:nvSpPr>
        <p:spPr>
          <a:xfrm>
            <a:off x="1140453" y="4070011"/>
            <a:ext cx="9911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30000"/>
              </a:lnSpc>
              <a:spcBef>
                <a:spcPts val="3000"/>
              </a:spcBef>
              <a:defRPr sz="3600"/>
            </a:lvl1pPr>
            <a:lvl2pPr indent="444500" defTabSz="821531">
              <a:lnSpc>
                <a:spcPct val="130000"/>
              </a:lnSpc>
              <a:spcBef>
                <a:spcPts val="3000"/>
              </a:spcBef>
              <a:defRPr sz="3600"/>
            </a:lvl2pPr>
            <a:lvl3pPr indent="889000" defTabSz="821531">
              <a:lnSpc>
                <a:spcPct val="130000"/>
              </a:lnSpc>
              <a:spcBef>
                <a:spcPts val="3000"/>
              </a:spcBef>
              <a:defRPr sz="3600"/>
            </a:lvl3pPr>
            <a:lvl4pPr indent="1333500" defTabSz="821531">
              <a:lnSpc>
                <a:spcPct val="130000"/>
              </a:lnSpc>
              <a:spcBef>
                <a:spcPts val="3000"/>
              </a:spcBef>
              <a:defRPr sz="3600"/>
            </a:lvl4pPr>
            <a:lvl5pPr indent="1778000" defTabSz="821531">
              <a:lnSpc>
                <a:spcPct val="130000"/>
              </a:lnSpc>
              <a:spcBef>
                <a:spcPts val="3000"/>
              </a:spcBef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" name="1*kpRX7MW-PV_C0kxEo4feCQ-3.png"/>
          <p:cNvSpPr/>
          <p:nvPr>
            <p:ph type="pic" idx="13"/>
          </p:nvPr>
        </p:nvSpPr>
        <p:spPr>
          <a:xfrm>
            <a:off x="12189887" y="0"/>
            <a:ext cx="1219200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5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Title Text"/>
          <p:cNvSpPr txBox="1"/>
          <p:nvPr>
            <p:ph type="title"/>
          </p:nvPr>
        </p:nvSpPr>
        <p:spPr>
          <a:xfrm>
            <a:off x="1143000" y="1148047"/>
            <a:ext cx="9906001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lide Number"/>
          <p:cNvSpPr txBox="1"/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Body Level One…"/>
          <p:cNvSpPr txBox="1"/>
          <p:nvPr>
            <p:ph type="body" sz="half" idx="1"/>
          </p:nvPr>
        </p:nvSpPr>
        <p:spPr>
          <a:xfrm>
            <a:off x="1140452" y="4070010"/>
            <a:ext cx="9911097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" name="Screen Shot 2017-07-07 at 23.55.20.png"/>
          <p:cNvSpPr/>
          <p:nvPr>
            <p:ph type="pic" idx="13"/>
          </p:nvPr>
        </p:nvSpPr>
        <p:spPr>
          <a:xfrm>
            <a:off x="12189886" y="0"/>
            <a:ext cx="121920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Title Text"/>
          <p:cNvSpPr txBox="1"/>
          <p:nvPr>
            <p:ph type="title"/>
          </p:nvPr>
        </p:nvSpPr>
        <p:spPr>
          <a:xfrm>
            <a:off x="1143000" y="1148046"/>
            <a:ext cx="9906001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 Col + Heading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1."/>
          <p:cNvSpPr txBox="1"/>
          <p:nvPr/>
        </p:nvSpPr>
        <p:spPr>
          <a:xfrm>
            <a:off x="4643266" y="28823499"/>
            <a:ext cx="5379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3000">
                <a:solidFill>
                  <a:srgbClr val="3E3E3E"/>
                </a:solidFill>
                <a:latin typeface="Brandon Grotesque Light"/>
                <a:ea typeface="Brandon Grotesque Light"/>
                <a:cs typeface="Brandon Grotesque Light"/>
                <a:sym typeface="Brandon Grotesque Light"/>
              </a:defRPr>
            </a:lvl1pPr>
          </a:lstStyle>
          <a:p>
            <a:pPr/>
            <a:r>
              <a:t>1. </a:t>
            </a:r>
          </a:p>
        </p:txBody>
      </p:sp>
      <p:sp>
        <p:nvSpPr>
          <p:cNvPr id="549" name="Body Level One…"/>
          <p:cNvSpPr txBox="1"/>
          <p:nvPr>
            <p:ph type="body" sz="quarter" idx="1"/>
          </p:nvPr>
        </p:nvSpPr>
        <p:spPr>
          <a:xfrm>
            <a:off x="114658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creen Shot 2017-07-07 at 23.55.20.png"/>
          <p:cNvSpPr/>
          <p:nvPr>
            <p:ph type="pic" sz="quarter" idx="13"/>
          </p:nvPr>
        </p:nvSpPr>
        <p:spPr>
          <a:xfrm>
            <a:off x="114658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1" name="Sub 1/5…"/>
          <p:cNvSpPr txBox="1"/>
          <p:nvPr>
            <p:ph type="body" sz="quarter" idx="14"/>
          </p:nvPr>
        </p:nvSpPr>
        <p:spPr>
          <a:xfrm>
            <a:off x="57404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</a:p>
        </p:txBody>
      </p:sp>
      <p:sp>
        <p:nvSpPr>
          <p:cNvPr id="552" name="Screen Shot 2017-07-07 at 23.55.20.png"/>
          <p:cNvSpPr/>
          <p:nvPr>
            <p:ph type="pic" sz="quarter" idx="15"/>
          </p:nvPr>
        </p:nvSpPr>
        <p:spPr>
          <a:xfrm>
            <a:off x="57403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3" name="Sub 1/5…"/>
          <p:cNvSpPr txBox="1"/>
          <p:nvPr>
            <p:ph type="body" sz="quarter" idx="16"/>
          </p:nvPr>
        </p:nvSpPr>
        <p:spPr>
          <a:xfrm>
            <a:off x="103378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</a:p>
        </p:txBody>
      </p:sp>
      <p:sp>
        <p:nvSpPr>
          <p:cNvPr id="554" name="Screen Shot 2017-07-07 at 23.55.20.png"/>
          <p:cNvSpPr/>
          <p:nvPr>
            <p:ph type="pic" sz="quarter" idx="17"/>
          </p:nvPr>
        </p:nvSpPr>
        <p:spPr>
          <a:xfrm>
            <a:off x="10337800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5" name="Sub 1/5…"/>
          <p:cNvSpPr txBox="1"/>
          <p:nvPr>
            <p:ph type="body" sz="quarter" idx="18"/>
          </p:nvPr>
        </p:nvSpPr>
        <p:spPr>
          <a:xfrm>
            <a:off x="149352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</a:p>
        </p:txBody>
      </p:sp>
      <p:sp>
        <p:nvSpPr>
          <p:cNvPr id="556" name="Screen Shot 2017-07-07 at 23.55.20.png"/>
          <p:cNvSpPr/>
          <p:nvPr>
            <p:ph type="pic" sz="quarter" idx="19"/>
          </p:nvPr>
        </p:nvSpPr>
        <p:spPr>
          <a:xfrm>
            <a:off x="14935201" y="3043185"/>
            <a:ext cx="3708402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7" name="Sub 1/5…"/>
          <p:cNvSpPr txBox="1"/>
          <p:nvPr>
            <p:ph type="body" sz="quarter" idx="20"/>
          </p:nvPr>
        </p:nvSpPr>
        <p:spPr>
          <a:xfrm>
            <a:off x="19532600" y="8186686"/>
            <a:ext cx="3708402" cy="4551682"/>
          </a:xfrm>
          <a:prstGeom prst="rect">
            <a:avLst/>
          </a:prstGeom>
        </p:spPr>
        <p:txBody>
          <a:bodyPr lIns="0" tIns="0" rIns="0" bIns="0"/>
          <a:lstStyle/>
          <a:p>
            <a:pPr defTabSz="821530">
              <a:lnSpc>
                <a:spcPct val="100000"/>
              </a:lnSpc>
              <a:spcBef>
                <a:spcPts val="3000"/>
              </a:spcBef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</a:p>
        </p:txBody>
      </p:sp>
      <p:sp>
        <p:nvSpPr>
          <p:cNvPr id="558" name="Screen Shot 2017-07-07 at 23.55.20.png"/>
          <p:cNvSpPr/>
          <p:nvPr>
            <p:ph type="pic" sz="quarter" idx="21"/>
          </p:nvPr>
        </p:nvSpPr>
        <p:spPr>
          <a:xfrm>
            <a:off x="19532598" y="3043185"/>
            <a:ext cx="3708403" cy="4762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Title Text"/>
          <p:cNvSpPr txBox="1"/>
          <p:nvPr>
            <p:ph type="title"/>
          </p:nvPr>
        </p:nvSpPr>
        <p:spPr>
          <a:xfrm>
            <a:off x="1140452" y="1148046"/>
            <a:ext cx="22103094" cy="1143002"/>
          </a:xfrm>
          <a:prstGeom prst="rect">
            <a:avLst/>
          </a:prstGeom>
        </p:spPr>
        <p:txBody>
          <a:bodyPr/>
          <a:lstStyle>
            <a:lvl1pPr>
              <a:defRPr b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lide Number"/>
          <p:cNvSpPr txBox="1"/>
          <p:nvPr>
            <p:ph type="sldNum" sz="quarter" idx="2"/>
          </p:nvPr>
        </p:nvSpPr>
        <p:spPr>
          <a:xfrm>
            <a:off x="652830" y="13029404"/>
            <a:ext cx="409848" cy="422275"/>
          </a:xfrm>
          <a:prstGeom prst="rect">
            <a:avLst/>
          </a:prstGeom>
        </p:spPr>
        <p:txBody>
          <a:bodyPr/>
          <a:lstStyle>
            <a:lvl1pPr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(no line) + Body BLUE">
    <p:bg>
      <p:bgPr>
        <a:solidFill>
          <a:srgbClr val="29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Text"/>
          <p:cNvSpPr txBox="1"/>
          <p:nvPr>
            <p:ph type="title"/>
          </p:nvPr>
        </p:nvSpPr>
        <p:spPr>
          <a:xfrm>
            <a:off x="1140453" y="1148047"/>
            <a:ext cx="22103093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0" name="Body Level One…"/>
          <p:cNvSpPr txBox="1"/>
          <p:nvPr>
            <p:ph type="body" idx="1"/>
          </p:nvPr>
        </p:nvSpPr>
        <p:spPr>
          <a:xfrm>
            <a:off x="1140453" y="4070011"/>
            <a:ext cx="22103095" cy="850984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1pPr>
            <a:lvl2pPr indent="444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2pPr>
            <a:lvl3pPr indent="889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3pPr>
            <a:lvl4pPr indent="13335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4pPr>
            <a:lvl5pPr indent="1778000" defTabSz="821531">
              <a:lnSpc>
                <a:spcPct val="100000"/>
              </a:lnSpc>
              <a:spcBef>
                <a:spcPts val="3000"/>
              </a:spcBef>
              <a:defRPr sz="4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1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572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573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574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575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576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lide Number"/>
          <p:cNvSpPr txBox="1"/>
          <p:nvPr>
            <p:ph type="sldNum" sz="quarter" idx="2"/>
          </p:nvPr>
        </p:nvSpPr>
        <p:spPr>
          <a:xfrm>
            <a:off x="216850" y="13029404"/>
            <a:ext cx="410694" cy="4222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ck">
    <p:bg>
      <p:bgPr>
        <a:solidFill>
          <a:srgbClr val="0D1E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hanks!…"/>
          <p:cNvSpPr/>
          <p:nvPr>
            <p:ph type="body" sz="half" idx="13"/>
          </p:nvPr>
        </p:nvSpPr>
        <p:spPr>
          <a:xfrm>
            <a:off x="12191999" y="6858000"/>
            <a:ext cx="12192002" cy="6858000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/>
          <a:lstStyle/>
          <a:p>
            <a:pPr defTabSz="919733">
              <a:lnSpc>
                <a:spcPct val="100000"/>
              </a:lnSpc>
              <a:spcBef>
                <a:spcPts val="0"/>
              </a:spcBef>
              <a:defRPr spc="-236" sz="8875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Thanks!</a:t>
            </a:r>
          </a:p>
          <a:p>
            <a:pPr defTabSz="919733">
              <a:spcBef>
                <a:spcPts val="0"/>
              </a:spcBef>
              <a:defRPr spc="17" sz="5325">
                <a:uFill>
                  <a:solidFill>
                    <a:srgbClr val="FFFFFF"/>
                  </a:solidFill>
                </a:uFill>
              </a:defRPr>
            </a:pPr>
          </a:p>
          <a:p>
            <a:pPr defTabSz="919733">
              <a:spcBef>
                <a:spcPts val="0"/>
              </a:spcBef>
              <a:defRPr spc="17" sz="5325">
                <a:solidFill>
                  <a:srgbClr val="596D81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March 8, 2017</a:t>
            </a:r>
          </a:p>
          <a:p>
            <a:pPr defTabSz="919733">
              <a:spcBef>
                <a:spcPts val="0"/>
              </a:spcBef>
              <a:defRPr spc="17" sz="5325">
                <a:solidFill>
                  <a:srgbClr val="596D81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Decred Team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Slide Number"/>
          <p:cNvSpPr txBox="1"/>
          <p:nvPr>
            <p:ph type="sldNum" sz="quarter" idx="2"/>
          </p:nvPr>
        </p:nvSpPr>
        <p:spPr>
          <a:xfrm>
            <a:off x="11935204" y="13010554"/>
            <a:ext cx="495733" cy="5238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400"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5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6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7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8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99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0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1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2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3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4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5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6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7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8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09" name="Title Text"/>
          <p:cNvSpPr/>
          <p:nvPr>
            <p:ph type="title"/>
          </p:nvPr>
        </p:nvSpPr>
        <p:spPr>
          <a:xfrm>
            <a:off x="1143000" y="5721293"/>
            <a:ext cx="15112999" cy="4565708"/>
          </a:xfrm>
          <a:prstGeom prst="rect">
            <a:avLst/>
          </a:prstGeom>
          <a:solidFill>
            <a:srgbClr val="FFFFFF"/>
          </a:solidFill>
        </p:spPr>
        <p:txBody>
          <a:bodyPr lIns="1270000" tIns="1270000" rIns="1270000" bIns="1270000" anchor="ctr"/>
          <a:lstStyle>
            <a:lvl1pPr defTabSz="1295400">
              <a:defRPr b="0" spc="-333" sz="12500">
                <a:solidFill>
                  <a:srgbClr val="09182D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11935204" y="13010554"/>
            <a:ext cx="495733" cy="5238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400">
                <a:latin typeface="Sul Sans Medium"/>
                <a:ea typeface="Sul Sans Medium"/>
                <a:cs typeface="Sul Sans Medium"/>
                <a:sym typeface="Sul Sa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Body (full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Body (3/4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/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(3/4 width)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idx="1"/>
          </p:nvPr>
        </p:nvSpPr>
        <p:spPr>
          <a:xfrm>
            <a:off x="1140452" y="4070010"/>
            <a:ext cx="17147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(2/3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/>
          <p:nvPr>
            <p:ph type="body" sz="half" idx="1"/>
          </p:nvPr>
        </p:nvSpPr>
        <p:spPr>
          <a:xfrm>
            <a:off x="1140452" y="4070010"/>
            <a:ext cx="15115550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3" name="Shape 93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8" name="Shape 98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01" name="Shape 101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10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ody (1/2 widt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/>
          <p:nvPr>
            <p:ph type="body" sz="half" idx="1"/>
          </p:nvPr>
        </p:nvSpPr>
        <p:spPr>
          <a:xfrm>
            <a:off x="1140452" y="4070010"/>
            <a:ext cx="11051549" cy="8509842"/>
          </a:xfrm>
          <a:prstGeom prst="rect">
            <a:avLst/>
          </a:prstGeom>
        </p:spPr>
        <p:txBody>
          <a:bodyPr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14" name="Shape 114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15" name="Shape 115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18" name="Shape 118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20" name="Shape 120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21" name="Shape 121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23" name="Shape 123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12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2 Co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50435"/>
          <a:lstStyle>
            <a:lvl1pPr defTabSz="821530">
              <a:lnSpc>
                <a:spcPct val="100000"/>
              </a:lnSpc>
              <a:spcBef>
                <a:spcPts val="3000"/>
              </a:spcBef>
              <a:defRPr sz="4800"/>
            </a:lvl1pPr>
            <a:lvl2pPr defTabSz="821530">
              <a:lnSpc>
                <a:spcPct val="100000"/>
              </a:lnSpc>
              <a:spcBef>
                <a:spcPts val="3000"/>
              </a:spcBef>
              <a:defRPr sz="4800"/>
            </a:lvl2pPr>
            <a:lvl3pPr defTabSz="821530">
              <a:lnSpc>
                <a:spcPct val="100000"/>
              </a:lnSpc>
              <a:spcBef>
                <a:spcPts val="3000"/>
              </a:spcBef>
              <a:defRPr sz="4800"/>
            </a:lvl3pPr>
            <a:lvl4pPr defTabSz="821530">
              <a:lnSpc>
                <a:spcPct val="100000"/>
              </a:lnSpc>
              <a:spcBef>
                <a:spcPts val="3000"/>
              </a:spcBef>
              <a:defRPr sz="4800"/>
            </a:lvl4pPr>
            <a:lvl5pPr defTabSz="821530">
              <a:lnSpc>
                <a:spcPct val="100000"/>
              </a:lnSpc>
              <a:spcBef>
                <a:spcPts val="3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/>
          <p:nvPr/>
        </p:nvSpPr>
        <p:spPr>
          <a:xfrm>
            <a:off x="-1" y="-4065740"/>
            <a:ext cx="60960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6096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12192000" y="-4065740"/>
            <a:ext cx="6096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18288000" y="-4065740"/>
            <a:ext cx="6096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-1" y="-4954740"/>
            <a:ext cx="4876803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48768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97536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4630400" y="-4954740"/>
            <a:ext cx="48768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9507200" y="-4954740"/>
            <a:ext cx="48768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15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3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064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8128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5" name="Shape 5"/>
          <p:cNvSpPr/>
          <p:nvPr/>
        </p:nvSpPr>
        <p:spPr>
          <a:xfrm>
            <a:off x="12192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" name="Shape 6"/>
          <p:cNvSpPr/>
          <p:nvPr/>
        </p:nvSpPr>
        <p:spPr>
          <a:xfrm>
            <a:off x="16256000" y="-5843740"/>
            <a:ext cx="4064000" cy="76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7" name="Shape 7"/>
          <p:cNvSpPr/>
          <p:nvPr/>
        </p:nvSpPr>
        <p:spPr>
          <a:xfrm>
            <a:off x="20320000" y="-5843740"/>
            <a:ext cx="4064000" cy="7620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defTabSz="1295400">
              <a:lnSpc>
                <a:spcPct val="120000"/>
              </a:lnSpc>
              <a:spcBef>
                <a:spcPts val="4000"/>
              </a:spcBef>
              <a:defRPr spc="-33"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pic>
        <p:nvPicPr>
          <p:cNvPr id="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6"/>
            <a:ext cx="2794000" cy="8890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Body Level One…"/>
          <p:cNvSpPr txBox="1"/>
          <p:nvPr>
            <p:ph type="body" idx="1"/>
          </p:nvPr>
        </p:nvSpPr>
        <p:spPr>
          <a:xfrm>
            <a:off x="1140452" y="4070010"/>
            <a:ext cx="22103094" cy="8509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Title Text"/>
          <p:cNvSpPr txBox="1"/>
          <p:nvPr>
            <p:ph type="title"/>
          </p:nvPr>
        </p:nvSpPr>
        <p:spPr>
          <a:xfrm>
            <a:off x="1140452" y="1148046"/>
            <a:ext cx="221030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pic>
        <p:nvPicPr>
          <p:cNvPr id="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/>
          <p:nvPr>
            <p:ph type="sldNum" sz="quarter" idx="2"/>
          </p:nvPr>
        </p:nvSpPr>
        <p:spPr>
          <a:xfrm>
            <a:off x="216849" y="13029404"/>
            <a:ext cx="409848" cy="4222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</p:sldLayoutIdLst>
  <p:transition xmlns:p14="http://schemas.microsoft.com/office/powerpoint/2010/main" spd="med" advClick="1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600" u="none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600" u="none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600" u="none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600" u="none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600" u="none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600" u="none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600" u="none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600" u="none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600" u="none">
          <a:ln>
            <a:noFill/>
          </a:ln>
          <a:solidFill>
            <a:srgbClr val="2971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0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41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185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6300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074582" marR="0" indent="-518582" algn="l" defTabSz="825500" rtl="0" latinLnBrk="0">
        <a:lnSpc>
          <a:spcPct val="120000"/>
        </a:lnSpc>
        <a:spcBef>
          <a:spcPts val="40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9182D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13652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15938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18224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2051050" marR="0" indent="-22225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.gif"/><Relationship Id="rId3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4.gif"/><Relationship Id="rId3" Type="http://schemas.openxmlformats.org/officeDocument/2006/relationships/hyperlink" Target="http://www.decred.org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.gif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.tif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.tif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decred.design-1024x512.gif" descr="decred.design-1024x51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7907" y="-985878"/>
            <a:ext cx="31499814" cy="15749908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Shape 463"/>
          <p:cNvSpPr txBox="1"/>
          <p:nvPr>
            <p:ph type="body" sz="half" idx="1"/>
          </p:nvPr>
        </p:nvSpPr>
        <p:spPr>
          <a:xfrm>
            <a:off x="-1" y="6858000"/>
            <a:ext cx="12192004" cy="6858000"/>
          </a:xfrm>
          <a:prstGeom prst="rect">
            <a:avLst/>
          </a:prstGeom>
        </p:spPr>
        <p:txBody>
          <a:bodyPr/>
          <a:lstStyle/>
          <a:p>
            <a:pPr defTabSz="906780">
              <a:lnSpc>
                <a:spcPct val="100000"/>
              </a:lnSpc>
              <a:spcBef>
                <a:spcPts val="0"/>
              </a:spcBef>
              <a:defRPr spc="-233" sz="8750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Decred </a:t>
            </a:r>
            <a:br/>
            <a:r>
              <a:t>Project Update</a:t>
            </a:r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br/>
            <a:r>
              <a:rPr>
                <a:solidFill>
                  <a:srgbClr val="194579"/>
                </a:solidFill>
              </a:rPr>
              <a:t>Miami, US</a:t>
            </a:r>
            <a:endParaRPr>
              <a:solidFill>
                <a:srgbClr val="194579"/>
              </a:solidFill>
            </a:endParaRPr>
          </a:p>
          <a:p>
            <a:pPr defTabSz="489661">
              <a:spcBef>
                <a:spcPts val="0"/>
              </a:spcBef>
              <a:defRPr sz="2800">
                <a:solidFill>
                  <a:srgbClr val="343434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194579"/>
                </a:solidFill>
              </a:rPr>
              <a:t>January 16, 2019</a:t>
            </a:r>
          </a:p>
        </p:txBody>
      </p:sp>
      <p:pic>
        <p:nvPicPr>
          <p:cNvPr id="6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9666" y="12867821"/>
            <a:ext cx="525845" cy="44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ajor roadmap deliverable sets"/>
          <p:cNvSpPr txBox="1"/>
          <p:nvPr>
            <p:ph type="title"/>
          </p:nvPr>
        </p:nvSpPr>
        <p:spPr>
          <a:xfrm>
            <a:off x="1140453" y="1148047"/>
            <a:ext cx="22103095" cy="1143001"/>
          </a:xfrm>
          <a:prstGeom prst="rect">
            <a:avLst/>
          </a:prstGeom>
        </p:spPr>
        <p:txBody>
          <a:bodyPr/>
          <a:lstStyle/>
          <a:p>
            <a:pPr/>
            <a:r>
              <a:t>Major roadmap deliverable sets</a:t>
            </a:r>
          </a:p>
        </p:txBody>
      </p:sp>
      <p:sp>
        <p:nvSpPr>
          <p:cNvPr id="710" name="Governance"/>
          <p:cNvSpPr txBox="1"/>
          <p:nvPr/>
        </p:nvSpPr>
        <p:spPr>
          <a:xfrm>
            <a:off x="1146580" y="10772107"/>
            <a:ext cx="660955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Governance</a:t>
            </a:r>
          </a:p>
        </p:txBody>
      </p:sp>
      <p:pic>
        <p:nvPicPr>
          <p:cNvPr id="711" name="Image" descr="Image"/>
          <p:cNvPicPr>
            <a:picLocks noChangeAspect="0"/>
          </p:cNvPicPr>
          <p:nvPr/>
        </p:nvPicPr>
        <p:blipFill>
          <a:blip r:embed="rId4">
            <a:extLst/>
          </a:blip>
          <a:srcRect l="0" t="40" r="0" b="40"/>
          <a:stretch>
            <a:fillRect/>
          </a:stretch>
        </p:blipFill>
        <p:spPr>
          <a:xfrm>
            <a:off x="1146579" y="3779786"/>
            <a:ext cx="6609360" cy="6604026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Lightning Network"/>
          <p:cNvSpPr txBox="1"/>
          <p:nvPr/>
        </p:nvSpPr>
        <p:spPr>
          <a:xfrm>
            <a:off x="8890000" y="10772107"/>
            <a:ext cx="660955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Lightning Network</a:t>
            </a:r>
          </a:p>
        </p:txBody>
      </p:sp>
      <p:pic>
        <p:nvPicPr>
          <p:cNvPr id="713" name="Image" descr="Image"/>
          <p:cNvPicPr>
            <a:picLocks noChangeAspect="0"/>
          </p:cNvPicPr>
          <p:nvPr/>
        </p:nvPicPr>
        <p:blipFill>
          <a:blip r:embed="rId5">
            <a:extLst/>
          </a:blip>
          <a:srcRect l="0" t="40" r="0" b="40"/>
          <a:stretch>
            <a:fillRect/>
          </a:stretch>
        </p:blipFill>
        <p:spPr>
          <a:xfrm>
            <a:off x="8890000" y="3779786"/>
            <a:ext cx="6609359" cy="6604026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Privacy"/>
          <p:cNvSpPr txBox="1"/>
          <p:nvPr/>
        </p:nvSpPr>
        <p:spPr>
          <a:xfrm>
            <a:off x="16635246" y="10772107"/>
            <a:ext cx="660955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825500">
              <a:lnSpc>
                <a:spcPct val="120000"/>
              </a:lnSpc>
              <a:spcBef>
                <a:spcPts val="4000"/>
              </a:spcBef>
              <a:defRPr sz="4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Privacy</a:t>
            </a:r>
          </a:p>
        </p:txBody>
      </p:sp>
      <p:pic>
        <p:nvPicPr>
          <p:cNvPr id="715" name="Image" descr="Image"/>
          <p:cNvPicPr>
            <a:picLocks noChangeAspect="0"/>
          </p:cNvPicPr>
          <p:nvPr/>
        </p:nvPicPr>
        <p:blipFill>
          <a:blip r:embed="rId6">
            <a:extLst/>
          </a:blip>
          <a:srcRect l="0" t="40" r="0" b="40"/>
          <a:stretch>
            <a:fillRect/>
          </a:stretch>
        </p:blipFill>
        <p:spPr>
          <a:xfrm>
            <a:off x="16635246" y="3779786"/>
            <a:ext cx="6609360" cy="6604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6800" y="-1"/>
            <a:ext cx="8128000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Govern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Governance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Consensus rule changes have been subject to on-chain stakeholder voting since April 2017…"/>
          <p:cNvSpPr txBox="1"/>
          <p:nvPr>
            <p:ph type="body" idx="1"/>
          </p:nvPr>
        </p:nvSpPr>
        <p:spPr>
          <a:xfrm>
            <a:off x="1140453" y="3968411"/>
            <a:ext cx="15257299" cy="8818113"/>
          </a:xfrm>
          <a:prstGeom prst="rect">
            <a:avLst/>
          </a:prstGeom>
        </p:spPr>
        <p:txBody>
          <a:bodyPr/>
          <a:lstStyle/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SzPct val="100000"/>
              <a:buChar char="•"/>
              <a:defRPr sz="4200"/>
            </a:pP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Consensus rule changes</a:t>
            </a:r>
            <a:r>
              <a:t> have been subject to on-chain stakeholder voting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t>since April 2017</a:t>
            </a:r>
          </a:p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SzPct val="100000"/>
              <a:buChar char="•"/>
              <a:defRPr sz="4200"/>
            </a:pPr>
            <a:r>
              <a:t>Off-chain decisions regarding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use of Treasury funds</a:t>
            </a:r>
            <a:r>
              <a:t> began in October 2018 on our proposal system, and the scope of the proposal system is continuing to expand</a:t>
            </a:r>
          </a:p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SzPct val="100000"/>
              <a:buChar char="•"/>
              <a:defRPr sz="4200"/>
            </a:pPr>
            <a:r>
              <a:t>Off-chain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management of contractors</a:t>
            </a:r>
            <a:r>
              <a:t> is being </a:t>
            </a:r>
            <a:br/>
            <a:r>
              <a:t>worked on currently</a:t>
            </a:r>
          </a:p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Clr>
                <a:srgbClr val="0B153D"/>
              </a:buClr>
              <a:buSzPct val="100000"/>
              <a:buChar char="•"/>
              <a:defRPr sz="4200">
                <a:solidFill>
                  <a:srgbClr val="0B153D"/>
                </a:solidFill>
              </a:defRPr>
            </a:pPr>
            <a:r>
              <a:t>The final step of decentralizing control of Treasury funds </a:t>
            </a:r>
            <a:br/>
            <a:r>
              <a:t>has been proposed and should be implemented during 2019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6800" y="0"/>
            <a:ext cx="8128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Lightning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Lightning Network</a:t>
            </a:r>
          </a:p>
        </p:txBody>
      </p:sp>
      <p:pic>
        <p:nvPicPr>
          <p:cNvPr id="7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All consensus changes needed to support LN have been made and activated on mainnet…"/>
          <p:cNvSpPr txBox="1"/>
          <p:nvPr>
            <p:ph type="body" sz="half" idx="1"/>
          </p:nvPr>
        </p:nvSpPr>
        <p:spPr>
          <a:xfrm>
            <a:off x="1140453" y="3968411"/>
            <a:ext cx="12285201" cy="8818113"/>
          </a:xfrm>
          <a:prstGeom prst="rect">
            <a:avLst/>
          </a:prstGeom>
        </p:spPr>
        <p:txBody>
          <a:bodyPr/>
          <a:lstStyle/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SzPct val="100000"/>
              <a:buChar char="•"/>
              <a:defRPr sz="4200"/>
            </a:pP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All consensus changes</a:t>
            </a:r>
            <a:r>
              <a:t> needed to support LN have been made and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activated on mainnet</a:t>
            </a:r>
            <a:endParaRPr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SzPct val="100000"/>
              <a:buChar char="•"/>
              <a:defRPr sz="4200"/>
            </a:pPr>
            <a:r>
              <a:t>Lightning Labs’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lnd has been ported to Decred</a:t>
            </a:r>
            <a:r>
              <a:t> and has an initial release</a:t>
            </a:r>
          </a:p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SzPct val="100000"/>
              <a:buChar char="•"/>
              <a:defRPr sz="4200"/>
            </a:pP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Rough integration of lnd into our existing GUI </a:t>
            </a:r>
            <a:r>
              <a:t>wallet, Decrediton, is complete</a:t>
            </a:r>
          </a:p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Clr>
                <a:srgbClr val="0B153D"/>
              </a:buClr>
              <a:buSzPct val="100000"/>
              <a:buChar char="•"/>
              <a:defRPr sz="4200">
                <a:solidFill>
                  <a:srgbClr val="0B153D"/>
                </a:solidFill>
              </a:defRPr>
            </a:pPr>
            <a:r>
              <a:t>Proper integration of LN into Decrediton will take several months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81400" y="0"/>
            <a:ext cx="8128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Priv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Privacy</a:t>
            </a:r>
          </a:p>
        </p:txBody>
      </p:sp>
      <p:pic>
        <p:nvPicPr>
          <p:cNvPr id="7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Privacy features have been under development and will be revealed shortly…"/>
          <p:cNvSpPr txBox="1"/>
          <p:nvPr>
            <p:ph type="body" sz="half" idx="1"/>
          </p:nvPr>
        </p:nvSpPr>
        <p:spPr>
          <a:xfrm>
            <a:off x="1140453" y="3968411"/>
            <a:ext cx="12285201" cy="8818113"/>
          </a:xfrm>
          <a:prstGeom prst="rect">
            <a:avLst/>
          </a:prstGeom>
        </p:spPr>
        <p:txBody>
          <a:bodyPr/>
          <a:lstStyle/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Clr>
                <a:srgbClr val="0B153D"/>
              </a:buClr>
              <a:buSzPct val="100000"/>
              <a:buChar char="•"/>
              <a:defRPr sz="4200"/>
            </a:pP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Privacy features have been under development </a:t>
            </a:r>
            <a:r>
              <a:t>and will be revealed shortly</a:t>
            </a:r>
          </a:p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Clr>
                <a:srgbClr val="0B153D"/>
              </a:buClr>
              <a:buSzPct val="100000"/>
              <a:buChar char="•"/>
              <a:defRPr sz="4200"/>
            </a:pP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The approach will differ</a:t>
            </a:r>
            <a:r>
              <a:t> from that of </a:t>
            </a:r>
            <a:br/>
            <a:r>
              <a:t>existing privacy coins</a:t>
            </a:r>
          </a:p>
          <a:p>
            <a:pPr marL="806887" indent="-806887" defTabSz="825500">
              <a:lnSpc>
                <a:spcPct val="120000"/>
              </a:lnSpc>
              <a:spcBef>
                <a:spcPts val="4000"/>
              </a:spcBef>
              <a:buClr>
                <a:srgbClr val="0B153D"/>
              </a:buClr>
              <a:buSzPct val="100000"/>
              <a:buChar char="•"/>
              <a:defRPr sz="4200"/>
            </a:pP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The initial release will focus on on-chain privacy</a:t>
            </a:r>
            <a:r>
              <a:t>, but off-chain privacy plans will also be announced as part of the initial release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decred.news-25-Info.gif" descr="decred.news-25-Inf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50759" y="-176858"/>
            <a:ext cx="55707918" cy="14069716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Thanks!…"/>
          <p:cNvSpPr/>
          <p:nvPr>
            <p:ph type="body" idx="13"/>
          </p:nvPr>
        </p:nvSpPr>
        <p:spPr>
          <a:xfrm>
            <a:off x="12318999" y="3937000"/>
            <a:ext cx="12192002" cy="6858000"/>
          </a:xfrm>
          <a:prstGeom prst="rect">
            <a:avLst/>
          </a:prstGeom>
        </p:spPr>
        <p:txBody>
          <a:bodyPr/>
          <a:lstStyle/>
          <a:p>
            <a:pPr defTabSz="1295400">
              <a:lnSpc>
                <a:spcPct val="100000"/>
              </a:lnSpc>
              <a:spcBef>
                <a:spcPts val="0"/>
              </a:spcBef>
              <a:defRPr b="1" spc="-133" sz="5000">
                <a:solidFill>
                  <a:srgbClr val="0B153D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Thanks!</a:t>
            </a:r>
          </a:p>
          <a:p>
            <a:pPr defTabSz="1295400">
              <a:spcBef>
                <a:spcPts val="0"/>
              </a:spcBef>
              <a:defRPr spc="16" sz="5000">
                <a:solidFill>
                  <a:srgbClr val="0B153D"/>
                </a:solidFill>
                <a:uFill>
                  <a:solidFill>
                    <a:srgbClr val="FFFFFF"/>
                  </a:solidFill>
                </a:uFill>
              </a:defRPr>
            </a:pPr>
          </a:p>
          <a:p>
            <a:pPr defTabSz="1295400">
              <a:spcBef>
                <a:spcPts val="0"/>
              </a:spcBef>
              <a:defRPr spc="16" sz="5000">
                <a:solidFill>
                  <a:srgbClr val="0B153D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January 16, 2019</a:t>
            </a:r>
          </a:p>
          <a:p>
            <a:pPr defTabSz="1295400">
              <a:spcBef>
                <a:spcPts val="0"/>
              </a:spcBef>
              <a:defRPr spc="16" sz="5000">
                <a:solidFill>
                  <a:srgbClr val="0B153D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Decred Team </a:t>
            </a:r>
            <a:br>
              <a:rPr spc="10" sz="3200"/>
            </a:br>
            <a:r>
              <a:rPr spc="10" sz="3200">
                <a:solidFill>
                  <a:srgbClr val="3D6FF6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www.decred.org</a:t>
            </a:r>
          </a:p>
        </p:txBody>
      </p:sp>
      <p:pic>
        <p:nvPicPr>
          <p:cNvPr id="7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Decred: Secure. Adaptable. Self-Funding."/>
          <p:cNvSpPr/>
          <p:nvPr>
            <p:ph type="title" idx="4294967295"/>
          </p:nvPr>
        </p:nvSpPr>
        <p:spPr>
          <a:xfrm>
            <a:off x="1140453" y="1148047"/>
            <a:ext cx="22103093" cy="114300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Decred: Secure. Adaptable. Self-Funding.</a:t>
            </a:r>
          </a:p>
        </p:txBody>
      </p:sp>
      <p:pic>
        <p:nvPicPr>
          <p:cNvPr id="7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19666" y="12867821"/>
            <a:ext cx="525845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Questions?"/>
          <p:cNvSpPr txBox="1"/>
          <p:nvPr>
            <p:ph type="body" sz="half" idx="4294967295"/>
          </p:nvPr>
        </p:nvSpPr>
        <p:spPr>
          <a:xfrm>
            <a:off x="1216653" y="4120811"/>
            <a:ext cx="9970825" cy="9119897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spcBef>
                <a:spcPts val="0"/>
              </a:spcBef>
              <a:defRPr spc="-164" sz="8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540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Jake Yocom-Piatt"/>
          <p:cNvSpPr txBox="1"/>
          <p:nvPr>
            <p:ph type="body" sz="quarter" idx="1"/>
          </p:nvPr>
        </p:nvSpPr>
        <p:spPr>
          <a:xfrm>
            <a:off x="6068053" y="5430765"/>
            <a:ext cx="22103095" cy="3006273"/>
          </a:xfrm>
          <a:prstGeom prst="rect">
            <a:avLst/>
          </a:prstGeom>
        </p:spPr>
        <p:txBody>
          <a:bodyPr/>
          <a:lstStyle>
            <a:lvl1pPr defTabSz="1295400">
              <a:spcBef>
                <a:spcPts val="0"/>
              </a:spcBef>
              <a:defRPr spc="-333" sz="12500">
                <a:uFill>
                  <a:solidFill>
                    <a:srgbClr val="FFFFFF"/>
                  </a:solidFill>
                </a:u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Jake Yocom-Piatt</a:t>
            </a:r>
          </a:p>
        </p:txBody>
      </p:sp>
      <p:sp>
        <p:nvSpPr>
          <p:cNvPr id="625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626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627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628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629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630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821531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</a:p>
        </p:txBody>
      </p:sp>
      <p:sp>
        <p:nvSpPr>
          <p:cNvPr id="631" name="Decred Project Lead…"/>
          <p:cNvSpPr txBox="1"/>
          <p:nvPr/>
        </p:nvSpPr>
        <p:spPr>
          <a:xfrm>
            <a:off x="6068053" y="7437616"/>
            <a:ext cx="22103094" cy="140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494135" indent="-494135" defTabSz="714732">
              <a:lnSpc>
                <a:spcPct val="100000"/>
              </a:lnSpc>
              <a:spcBef>
                <a:spcPts val="0"/>
              </a:spcBef>
              <a:buSzPct val="75000"/>
              <a:buChar char="•"/>
              <a:defRPr sz="4002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Decred Project Lead</a:t>
            </a:r>
          </a:p>
          <a:p>
            <a:pPr marL="494135" indent="-494135" defTabSz="714732">
              <a:lnSpc>
                <a:spcPct val="100000"/>
              </a:lnSpc>
              <a:spcBef>
                <a:spcPts val="0"/>
              </a:spcBef>
              <a:buSzPct val="75000"/>
              <a:buChar char="•"/>
              <a:defRPr sz="4002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Company 0 CEO</a:t>
            </a:r>
          </a:p>
        </p:txBody>
      </p:sp>
      <p:sp>
        <p:nvSpPr>
          <p:cNvPr id="632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71436" tIns="71436" rIns="71436" bIns="71436"/>
          <a:lstStyle/>
          <a:p>
            <a:pPr/>
            <a:r>
              <a:t>Introduction</a:t>
            </a:r>
          </a:p>
        </p:txBody>
      </p:sp>
      <p:pic>
        <p:nvPicPr>
          <p:cNvPr id="6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560" y="4166022"/>
            <a:ext cx="4963438" cy="6131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4C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decred.downloads-1024x512.gif" descr="decred.downloads-1024x51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46635" y="-61318"/>
            <a:ext cx="27677270" cy="13838636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38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39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0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1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2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3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4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5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6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7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8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49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50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51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52" name="Funding Overview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Funding Overview</a:t>
            </a:r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9666" y="12867821"/>
            <a:ext cx="525845" cy="44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Project Fund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Funding Model</a:t>
            </a:r>
          </a:p>
        </p:txBody>
      </p:sp>
      <p:sp>
        <p:nvSpPr>
          <p:cNvPr id="658" name="Launched with 8% (DCR 1.68M) premine split 50/50 between developers and  an airdrop to 3,000 users…"/>
          <p:cNvSpPr txBox="1"/>
          <p:nvPr>
            <p:ph type="body" sz="half" idx="1"/>
          </p:nvPr>
        </p:nvSpPr>
        <p:spPr>
          <a:xfrm>
            <a:off x="1140453" y="3968411"/>
            <a:ext cx="12193067" cy="8818113"/>
          </a:xfrm>
          <a:prstGeom prst="rect">
            <a:avLst/>
          </a:prstGeom>
        </p:spPr>
        <p:txBody>
          <a:bodyPr/>
          <a:lstStyle/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Launched with 8% (DCR 1.68M) premine </a:t>
            </a:r>
            <a:r>
              <a:t>split 50/50 between developers and </a:t>
            </a:r>
            <a:br/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an airdrop to 3,000 users</a:t>
            </a: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Decred sends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10% of each block reward </a:t>
            </a:r>
            <a:b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t>to its treasury organization, </a:t>
            </a:r>
            <a:br/>
            <a:r>
              <a:t>Decred Holdings Group LLC</a:t>
            </a:r>
          </a:p>
          <a:p>
            <a:pPr marL="578068" indent="-578068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Treasury currently holds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over DCR 600K</a:t>
            </a:r>
          </a:p>
        </p:txBody>
      </p:sp>
      <p:pic>
        <p:nvPicPr>
          <p:cNvPr id="6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10750" y="2183247"/>
            <a:ext cx="2706929" cy="9444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68700" y="-1"/>
            <a:ext cx="8128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reasury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Treasury History</a:t>
            </a: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ore project development was funded by  Company 0 LLC from Feburary 2016 until May 2017…"/>
          <p:cNvSpPr txBox="1"/>
          <p:nvPr>
            <p:ph type="body" sz="quarter" idx="1"/>
          </p:nvPr>
        </p:nvSpPr>
        <p:spPr>
          <a:xfrm>
            <a:off x="1140453" y="8218201"/>
            <a:ext cx="13960649" cy="4588220"/>
          </a:xfrm>
          <a:prstGeom prst="rect">
            <a:avLst/>
          </a:prstGeom>
        </p:spPr>
        <p:txBody>
          <a:bodyPr/>
          <a:lstStyle/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Core project development was funded by </a:t>
            </a:r>
            <a:br/>
            <a:r>
              <a:t>Company 0 LLC from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Feburary 2016 until May 2017</a:t>
            </a:r>
            <a:endParaRPr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The Treasury has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spent less than it has taken in</a:t>
            </a:r>
            <a:r>
              <a:t> from its 10% subsidy every month since launch, except for the January 2019 payout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0073" y="3254795"/>
            <a:ext cx="21683854" cy="4094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creen Shot 2017-07-07 at 23.55.20.png" descr="Screen Shot 2017-07-07 at 23.55.20.png"/>
          <p:cNvPicPr>
            <a:picLocks noChangeAspect="1"/>
          </p:cNvPicPr>
          <p:nvPr/>
        </p:nvPicPr>
        <p:blipFill>
          <a:blip r:embed="rId2">
            <a:extLst/>
          </a:blip>
          <a:srcRect l="21478" t="2537" r="43507" b="27435"/>
          <a:stretch>
            <a:fillRect/>
          </a:stretch>
        </p:blipFill>
        <p:spPr>
          <a:xfrm>
            <a:off x="12761386" y="0"/>
            <a:ext cx="12192004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Treasury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Treasury Management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The Treasury is currently managed by a centralized corporate entity…"/>
          <p:cNvSpPr txBox="1"/>
          <p:nvPr>
            <p:ph type="body" sz="half" idx="1"/>
          </p:nvPr>
        </p:nvSpPr>
        <p:spPr>
          <a:xfrm>
            <a:off x="1140453" y="3968411"/>
            <a:ext cx="10729451" cy="9179170"/>
          </a:xfrm>
          <a:prstGeom prst="rect">
            <a:avLst/>
          </a:prstGeom>
        </p:spPr>
        <p:txBody>
          <a:bodyPr/>
          <a:lstStyle/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The Treasury is currently managed by a centralized corporate entity</a:t>
            </a:r>
          </a:p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To decentralize treasury management, </a:t>
            </a:r>
            <a:br/>
            <a:r>
              <a:t>we developed and deployed Politeia,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a time-ordered censorship-resistant filesystem</a:t>
            </a:r>
            <a:r>
              <a:t> where stakeholders can vote on proposals</a:t>
            </a:r>
          </a:p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A proposal has been made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to decentralize the control of Treasury funds</a:t>
            </a:r>
            <a:r>
              <a:t> on Politeia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Screen Shot 2018-05-21 at 19.04.35.png" descr="Screen Shot 2018-05-21 at 19.04.35.png"/>
          <p:cNvPicPr>
            <a:picLocks noChangeAspect="1"/>
          </p:cNvPicPr>
          <p:nvPr/>
        </p:nvPicPr>
        <p:blipFill>
          <a:blip r:embed="rId2">
            <a:extLst/>
          </a:blip>
          <a:srcRect l="0" t="0" r="118" b="0"/>
          <a:stretch>
            <a:fillRect/>
          </a:stretch>
        </p:blipFill>
        <p:spPr>
          <a:xfrm>
            <a:off x="13823577" y="-2370875"/>
            <a:ext cx="10665213" cy="20540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Treasury Snapsh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Treasury Snapshot</a:t>
            </a:r>
          </a:p>
        </p:txBody>
      </p:sp>
      <p:pic>
        <p:nvPicPr>
          <p:cNvPr id="6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urrent Treasury expenditure rate is roughly USD 250K / month…"/>
          <p:cNvSpPr txBox="1"/>
          <p:nvPr>
            <p:ph type="body" sz="half" idx="1"/>
          </p:nvPr>
        </p:nvSpPr>
        <p:spPr>
          <a:xfrm>
            <a:off x="1140453" y="3968411"/>
            <a:ext cx="10388179" cy="8818113"/>
          </a:xfrm>
          <a:prstGeom prst="rect">
            <a:avLst/>
          </a:prstGeom>
        </p:spPr>
        <p:txBody>
          <a:bodyPr/>
          <a:lstStyle/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Current Treasury expenditure rate is roughly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USD 250K / month</a:t>
            </a:r>
          </a:p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Unless there is a substantial sustained drop in the DCR/USD exchange rate,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Decred can continue paying its contractors for decades</a:t>
            </a:r>
            <a:endParaRPr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Contractor management tools</a:t>
            </a:r>
            <a:r>
              <a:t>, based on Politeia, are being developed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to drive efficiency with contractors’ work product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4CB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decred.roadmap-1-1024x512.gif" descr="decred.roadmap-1-1024x51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52402" y="-114201"/>
            <a:ext cx="27888804" cy="13944402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Rectangle"/>
          <p:cNvSpPr/>
          <p:nvPr/>
        </p:nvSpPr>
        <p:spPr>
          <a:xfrm>
            <a:off x="0" y="-4065740"/>
            <a:ext cx="60960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83" name="Rectangle"/>
          <p:cNvSpPr/>
          <p:nvPr/>
        </p:nvSpPr>
        <p:spPr>
          <a:xfrm>
            <a:off x="6096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84" name="Rectangle"/>
          <p:cNvSpPr/>
          <p:nvPr/>
        </p:nvSpPr>
        <p:spPr>
          <a:xfrm>
            <a:off x="12192000" y="-4065740"/>
            <a:ext cx="6096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85" name="Rectangle"/>
          <p:cNvSpPr/>
          <p:nvPr/>
        </p:nvSpPr>
        <p:spPr>
          <a:xfrm>
            <a:off x="18288000" y="-4065740"/>
            <a:ext cx="6096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86" name="Rectangle"/>
          <p:cNvSpPr/>
          <p:nvPr/>
        </p:nvSpPr>
        <p:spPr>
          <a:xfrm>
            <a:off x="0" y="-4954740"/>
            <a:ext cx="4876801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87" name="Rectangle"/>
          <p:cNvSpPr/>
          <p:nvPr/>
        </p:nvSpPr>
        <p:spPr>
          <a:xfrm>
            <a:off x="48768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88" name="Rectangle"/>
          <p:cNvSpPr/>
          <p:nvPr/>
        </p:nvSpPr>
        <p:spPr>
          <a:xfrm>
            <a:off x="97536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89" name="Rectangle"/>
          <p:cNvSpPr/>
          <p:nvPr/>
        </p:nvSpPr>
        <p:spPr>
          <a:xfrm>
            <a:off x="14630400" y="-4954740"/>
            <a:ext cx="48768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90" name="Rectangle"/>
          <p:cNvSpPr/>
          <p:nvPr/>
        </p:nvSpPr>
        <p:spPr>
          <a:xfrm>
            <a:off x="19507200" y="-4954740"/>
            <a:ext cx="48768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91" name="Rectangle"/>
          <p:cNvSpPr/>
          <p:nvPr/>
        </p:nvSpPr>
        <p:spPr>
          <a:xfrm>
            <a:off x="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92" name="Rectangle"/>
          <p:cNvSpPr/>
          <p:nvPr/>
        </p:nvSpPr>
        <p:spPr>
          <a:xfrm>
            <a:off x="4064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93" name="Rectangle"/>
          <p:cNvSpPr/>
          <p:nvPr/>
        </p:nvSpPr>
        <p:spPr>
          <a:xfrm>
            <a:off x="8128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94" name="Rectangle"/>
          <p:cNvSpPr/>
          <p:nvPr/>
        </p:nvSpPr>
        <p:spPr>
          <a:xfrm>
            <a:off x="12192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95" name="Rectangle"/>
          <p:cNvSpPr/>
          <p:nvPr/>
        </p:nvSpPr>
        <p:spPr>
          <a:xfrm>
            <a:off x="16256000" y="-5843740"/>
            <a:ext cx="4064000" cy="7620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96" name="Rectangle"/>
          <p:cNvSpPr/>
          <p:nvPr/>
        </p:nvSpPr>
        <p:spPr>
          <a:xfrm>
            <a:off x="20320000" y="-5843740"/>
            <a:ext cx="4064000" cy="76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2" marL="685800" indent="-228600" defTabSz="1295400">
              <a:lnSpc>
                <a:spcPct val="120000"/>
              </a:lnSpc>
              <a:spcBef>
                <a:spcPts val="0"/>
              </a:spcBef>
              <a:buSzPct val="100000"/>
              <a:buChar char="•"/>
              <a:defRPr spc="-23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</p:txBody>
      </p:sp>
      <p:sp>
        <p:nvSpPr>
          <p:cNvPr id="697" name="Roadmap Overview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82446">
              <a:defRPr spc="-330" sz="12375"/>
            </a:lvl1pPr>
          </a:lstStyle>
          <a:p>
            <a:pPr/>
            <a:r>
              <a:t>Roadmap Overview</a:t>
            </a:r>
          </a:p>
        </p:txBody>
      </p:sp>
      <p:pic>
        <p:nvPicPr>
          <p:cNvPr id="6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9508" y="12950961"/>
            <a:ext cx="52616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9666" y="12867821"/>
            <a:ext cx="525845" cy="44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21043" y="-76697"/>
            <a:ext cx="13566386" cy="13869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2297397"/>
            <a:ext cx="2794000" cy="88901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Roadmap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Roadmap Overview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15888" y="12881111"/>
            <a:ext cx="5334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Since releasing our first roadmap in January 2017,  I have been making an  active effort to get away  from roadmaps…"/>
          <p:cNvSpPr txBox="1"/>
          <p:nvPr>
            <p:ph type="body" sz="half" idx="1"/>
          </p:nvPr>
        </p:nvSpPr>
        <p:spPr>
          <a:xfrm>
            <a:off x="1140453" y="3968411"/>
            <a:ext cx="9002887" cy="9063680"/>
          </a:xfrm>
          <a:prstGeom prst="rect">
            <a:avLst/>
          </a:prstGeom>
        </p:spPr>
        <p:txBody>
          <a:bodyPr/>
          <a:lstStyle/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Since releasing our first roadmap in January 2017, </a:t>
            </a:r>
            <a:br/>
            <a:r>
              <a:t>I have been making an </a:t>
            </a:r>
            <a:br/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active effort to get away </a:t>
            </a:r>
            <a:b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from roadmaps</a:t>
            </a:r>
            <a:endParaRPr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698500" indent="-698500" defTabSz="821530">
              <a:lnSpc>
                <a:spcPct val="100000"/>
              </a:lnSpc>
              <a:buSzPct val="100000"/>
              <a:buChar char="•"/>
              <a:defRPr sz="4800"/>
            </a:pPr>
            <a:r>
              <a:t>Our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proposal system will </a:t>
            </a:r>
            <a:r>
              <a:t>eventually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absorb the roadmap entirely</a:t>
            </a:r>
            <a:r>
              <a:t>, so that every planned subproject within Decred will be visible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9182D"/>
      </a:dk1>
      <a:lt1>
        <a:srgbClr val="0D1E3D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DFE"/>
      </a:accent1>
      <a:accent2>
        <a:srgbClr val="00E27C"/>
      </a:accent2>
      <a:accent3>
        <a:srgbClr val="FF9126"/>
      </a:accent3>
      <a:accent4>
        <a:srgbClr val="DE6A10"/>
      </a:accent4>
      <a:accent5>
        <a:srgbClr val="FE4E68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09182D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l" defTabSz="821530" rtl="0" fontAlgn="auto" latinLnBrk="0" hangingPunct="0">
          <a:lnSpc>
            <a:spcPct val="13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9182D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